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" charset="1" panose="02030502070405020303"/>
      <p:regular r:id="rId21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  <p:embeddedFont>
      <p:font typeface="Times New Roman Bold" charset="1" panose="02030802070405020303"/>
      <p:regular r:id="rId24"/>
    </p:embeddedFont>
    <p:embeddedFont>
      <p:font typeface="TT Phobos" charset="1" panose="02000503050000020004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Arial" charset="1" panose="020B0502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" y="4762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571940" y="7599350"/>
            <a:ext cx="3687360" cy="1665351"/>
            <a:chOff x="0" y="0"/>
            <a:chExt cx="4916479" cy="2220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16479" cy="2220468"/>
            </a:xfrm>
            <a:custGeom>
              <a:avLst/>
              <a:gdLst/>
              <a:ahLst/>
              <a:cxnLst/>
              <a:rect r="r" b="b" t="t" l="l"/>
              <a:pathLst>
                <a:path h="2220468" w="4916479">
                  <a:moveTo>
                    <a:pt x="0" y="0"/>
                  </a:moveTo>
                  <a:lnTo>
                    <a:pt x="4916479" y="0"/>
                  </a:lnTo>
                  <a:lnTo>
                    <a:pt x="4916479" y="2220468"/>
                  </a:lnTo>
                  <a:lnTo>
                    <a:pt x="0" y="2220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916479" cy="2249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88"/>
                </a:lnSpc>
              </a:pPr>
              <a:r>
                <a:rPr lang="en-US" sz="3600" spc="28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Group: 4</a:t>
              </a:r>
            </a:p>
            <a:p>
              <a:pPr algn="ctr">
                <a:lnSpc>
                  <a:spcPts val="3888"/>
                </a:lnSpc>
              </a:pPr>
              <a:r>
                <a:rPr lang="en-US" sz="3600" spc="25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Presented by:</a:t>
              </a:r>
            </a:p>
            <a:p>
              <a:pPr algn="ctr">
                <a:lnSpc>
                  <a:spcPts val="3888"/>
                </a:lnSpc>
              </a:pPr>
              <a:r>
                <a:rPr lang="en-US" sz="3600" spc="28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Sub</a:t>
              </a:r>
              <a:r>
                <a:rPr lang="en-US" sz="3600" spc="28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-Group: 15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938467" y="3785403"/>
          <a:ext cx="14725650" cy="2952750"/>
        </p:xfrm>
        <a:graphic>
          <a:graphicData uri="http://schemas.openxmlformats.org/drawingml/2006/table">
            <a:tbl>
              <a:tblPr/>
              <a:tblGrid>
                <a:gridCol w="14725650"/>
              </a:tblGrid>
              <a:tr h="2952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073">
                        <a:alpha val="48627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1159149" y="3030247"/>
            <a:ext cx="16284633" cy="2766926"/>
            <a:chOff x="0" y="0"/>
            <a:chExt cx="21712844" cy="3689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2844" cy="3689234"/>
            </a:xfrm>
            <a:custGeom>
              <a:avLst/>
              <a:gdLst/>
              <a:ahLst/>
              <a:cxnLst/>
              <a:rect r="r" b="b" t="t" l="l"/>
              <a:pathLst>
                <a:path h="3689234" w="21712844">
                  <a:moveTo>
                    <a:pt x="0" y="0"/>
                  </a:moveTo>
                  <a:lnTo>
                    <a:pt x="21712844" y="0"/>
                  </a:lnTo>
                  <a:lnTo>
                    <a:pt x="21712844" y="3689234"/>
                  </a:lnTo>
                  <a:lnTo>
                    <a:pt x="0" y="3689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21712844" cy="363208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290"/>
                </a:lnSpc>
              </a:pPr>
              <a:r>
                <a:rPr lang="en-US" sz="6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IMAGE CAPTION GENERATOR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6011" y="1484849"/>
            <a:ext cx="11883520" cy="877252"/>
            <a:chOff x="0" y="0"/>
            <a:chExt cx="15844694" cy="1169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44695" cy="1169670"/>
            </a:xfrm>
            <a:custGeom>
              <a:avLst/>
              <a:gdLst/>
              <a:ahLst/>
              <a:cxnLst/>
              <a:rect r="r" b="b" t="t" l="l"/>
              <a:pathLst>
                <a:path h="1169670" w="15844695">
                  <a:moveTo>
                    <a:pt x="0" y="0"/>
                  </a:moveTo>
                  <a:lnTo>
                    <a:pt x="15844695" y="0"/>
                  </a:lnTo>
                  <a:lnTo>
                    <a:pt x="15844695" y="1169670"/>
                  </a:lnTo>
                  <a:lnTo>
                    <a:pt x="0" y="1169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5844694" cy="12649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4500" spc="35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EXPERITIAL LEARNING OF AI &amp; DS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53010" y="5740023"/>
            <a:ext cx="9181981" cy="83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4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Automatically Generating Captions for Images Using Deep Learning</a:t>
            </a:r>
          </a:p>
          <a:p>
            <a:pPr algn="ctr">
              <a:lnSpc>
                <a:spcPts val="336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3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277005"/>
            <a:ext cx="373179" cy="553998"/>
            <a:chOff x="0" y="0"/>
            <a:chExt cx="497572" cy="738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7572" cy="738664"/>
            </a:xfrm>
            <a:custGeom>
              <a:avLst/>
              <a:gdLst/>
              <a:ahLst/>
              <a:cxnLst/>
              <a:rect r="r" b="b" t="t" l="l"/>
              <a:pathLst>
                <a:path h="738664" w="497572">
                  <a:moveTo>
                    <a:pt x="0" y="0"/>
                  </a:moveTo>
                  <a:lnTo>
                    <a:pt x="497572" y="0"/>
                  </a:lnTo>
                  <a:lnTo>
                    <a:pt x="497572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7572" cy="7958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57251" y="3266124"/>
            <a:ext cx="13573497" cy="281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Highlights (Assumed):</a:t>
            </a:r>
          </a:p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 pre-trained CNN: ResNet50(weights='imagenet')</a:t>
            </a:r>
          </a:p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tokenization: Tokenizer from Keras</a:t>
            </a:r>
          </a:p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loop: Batch processing with GPU acceleration</a:t>
            </a:r>
          </a:p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Libraries: NumPy, Pandas, Matplotlib, Keras/TensorFlow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6840" y="1516421"/>
            <a:ext cx="7414320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 Details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1935" y="2371173"/>
            <a:ext cx="14684130" cy="7323710"/>
          </a:xfrm>
          <a:custGeom>
            <a:avLst/>
            <a:gdLst/>
            <a:ahLst/>
            <a:cxnLst/>
            <a:rect r="r" b="b" t="t" l="l"/>
            <a:pathLst>
              <a:path h="7323710" w="14684130">
                <a:moveTo>
                  <a:pt x="0" y="0"/>
                </a:moveTo>
                <a:lnTo>
                  <a:pt x="14684130" y="0"/>
                </a:lnTo>
                <a:lnTo>
                  <a:pt x="14684130" y="7323710"/>
                </a:lnTo>
                <a:lnTo>
                  <a:pt x="0" y="732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7079" y="525780"/>
            <a:ext cx="7633841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 &amp; Validation Loss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03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07256" y="2269103"/>
            <a:ext cx="10979652" cy="3268871"/>
          </a:xfrm>
          <a:custGeom>
            <a:avLst/>
            <a:gdLst/>
            <a:ahLst/>
            <a:cxnLst/>
            <a:rect r="r" b="b" t="t" l="l"/>
            <a:pathLst>
              <a:path h="3268871" w="10979652">
                <a:moveTo>
                  <a:pt x="0" y="0"/>
                </a:moveTo>
                <a:lnTo>
                  <a:pt x="10979652" y="0"/>
                </a:lnTo>
                <a:lnTo>
                  <a:pt x="10979652" y="3268871"/>
                </a:lnTo>
                <a:lnTo>
                  <a:pt x="0" y="3268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4114" y="5883580"/>
            <a:ext cx="10965936" cy="3173523"/>
          </a:xfrm>
          <a:custGeom>
            <a:avLst/>
            <a:gdLst/>
            <a:ahLst/>
            <a:cxnLst/>
            <a:rect r="r" b="b" t="t" l="l"/>
            <a:pathLst>
              <a:path h="3173523" w="10965936">
                <a:moveTo>
                  <a:pt x="0" y="0"/>
                </a:moveTo>
                <a:lnTo>
                  <a:pt x="10965936" y="0"/>
                </a:lnTo>
                <a:lnTo>
                  <a:pt x="10965936" y="3173523"/>
                </a:lnTo>
                <a:lnTo>
                  <a:pt x="0" y="317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4004" y="1325588"/>
            <a:ext cx="2319040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97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50204" y="2422865"/>
            <a:ext cx="14465183" cy="6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 spc="25">
                <a:solidFill>
                  <a:srgbClr val="FFFF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</a:t>
            </a:r>
            <a:r>
              <a:rPr lang="en-US" b="true" sz="3600" spc="25">
                <a:solidFill>
                  <a:srgbClr val="FFFF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al-World Uses:</a:t>
            </a:r>
          </a:p>
          <a:p>
            <a:pPr algn="l" marL="1554480" indent="-518160" lvl="2">
              <a:lnSpc>
                <a:spcPts val="3888"/>
              </a:lnSpc>
              <a:buAutoNum type="alphaLcPeriod" startAt="1"/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 Media Content Automation:</a:t>
            </a:r>
            <a:r>
              <a:rPr lang="en-US" sz="3600" spc="25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spc="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generates captions for images on platforms like Instagram and X(Twitter), saving time and enhancing engagement (e.g., "A cozy sweater perfect for winter!").</a:t>
            </a:r>
          </a:p>
          <a:p>
            <a:pPr algn="l" marL="1554480" indent="-518160" lvl="2">
              <a:lnSpc>
                <a:spcPts val="3888"/>
              </a:lnSpc>
              <a:buAutoNum type="alphaLcPeriod" startAt="1"/>
            </a:pPr>
            <a:r>
              <a:rPr lang="en-US" b="true" sz="3600" spc="28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Assistive Technology for Visually Impaired:</a:t>
            </a:r>
            <a:r>
              <a:rPr lang="en-US" b="true" sz="3600" spc="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real-time image descriptions for accessibility, integrable with screen readers (e.g., "A group of friends hiking in a forest").</a:t>
            </a:r>
          </a:p>
          <a:p>
            <a:pPr algn="l" marL="1554480" indent="-518160" lvl="2">
              <a:lnSpc>
                <a:spcPts val="3888"/>
              </a:lnSpc>
              <a:buAutoNum type="alphaLcPeriod" startAt="1"/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Search Enhancement:</a:t>
            </a:r>
            <a:r>
              <a:rPr lang="en-US" b="true" sz="3600" spc="2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600" spc="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search accuracy by adding textual descriptions to images (e.g., "sunset over a beach" for better indexing).</a:t>
            </a:r>
          </a:p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28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Potential:</a:t>
            </a: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Multilingual captions, real-time processing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39107" y="1325588"/>
            <a:ext cx="4008834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</a:t>
            </a: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lications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77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75036" y="2385212"/>
            <a:ext cx="13959982" cy="6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</a:t>
            </a: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ary:</a:t>
            </a:r>
          </a:p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Built an image caption generator using deep learning with Python, TensorFlow/Keras, ResNet, and Transformer. It effectively describes images from the Flickr8k dataset via an encoder-decoder model.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Takeaways:</a:t>
            </a:r>
          </a:p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Integrates ResNet for image processing and Transformer for text generation. Successfully bridges vision and language for accurate captioning.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Next Steps:</a:t>
            </a:r>
          </a:p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Enhance accuracy through fine-tuning and optimization. Expand dataset and deploy as a user-friendly app for wider use.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66888" y="1325588"/>
            <a:ext cx="3553271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</a:t>
            </a: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3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61952" y="981075"/>
            <a:ext cx="148381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5000" spc="39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Q&amp;A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98912" y="0"/>
            <a:ext cx="5889088" cy="10287000"/>
          </a:xfrm>
          <a:custGeom>
            <a:avLst/>
            <a:gdLst/>
            <a:ahLst/>
            <a:cxnLst/>
            <a:rect r="r" b="b" t="t" l="l"/>
            <a:pathLst>
              <a:path h="10287000" w="5889088">
                <a:moveTo>
                  <a:pt x="0" y="0"/>
                </a:moveTo>
                <a:lnTo>
                  <a:pt x="5889088" y="0"/>
                </a:lnTo>
                <a:lnTo>
                  <a:pt x="58890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89" t="0" r="-818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0822" y="4621530"/>
            <a:ext cx="5026075" cy="128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en-US" b="true" sz="7999" spc="5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  <a:r>
              <a:rPr lang="en-US" b="true" sz="7999" spc="5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3" y="4763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84124" y="1207214"/>
            <a:ext cx="10718801" cy="1988344"/>
            <a:chOff x="0" y="0"/>
            <a:chExt cx="14291734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1734" cy="2651126"/>
            </a:xfrm>
            <a:custGeom>
              <a:avLst/>
              <a:gdLst/>
              <a:ahLst/>
              <a:cxnLst/>
              <a:rect r="r" b="b" t="t" l="l"/>
              <a:pathLst>
                <a:path h="2651126" w="14291734">
                  <a:moveTo>
                    <a:pt x="0" y="0"/>
                  </a:moveTo>
                  <a:lnTo>
                    <a:pt x="14291734" y="0"/>
                  </a:lnTo>
                  <a:lnTo>
                    <a:pt x="14291734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291734" cy="26987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>
                  <a:solidFill>
                    <a:srgbClr val="FFD9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 DETAILS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47324" y="2987993"/>
          <a:ext cx="15392400" cy="4315778"/>
        </p:xfrm>
        <a:graphic>
          <a:graphicData uri="http://schemas.openxmlformats.org/drawingml/2006/table">
            <a:tbl>
              <a:tblPr/>
              <a:tblGrid>
                <a:gridCol w="7696200"/>
                <a:gridCol w="7696200"/>
              </a:tblGrid>
              <a:tr h="886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Name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3C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Cranes Registration Number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3C51"/>
                    </a:solidFill>
                  </a:tcPr>
                </a:tc>
              </a:tr>
              <a:tr h="8572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1">
                          <a:solidFill>
                            <a:srgbClr val="000000"/>
                          </a:solidFill>
                          <a:latin typeface="TT Phobos"/>
                          <a:ea typeface="TT Phobos"/>
                          <a:cs typeface="TT Phobos"/>
                          <a:sym typeface="TT Phobos"/>
                        </a:rPr>
                        <a:t>Soumya Ranjan Das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CL2025010601910440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572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1">
                          <a:solidFill>
                            <a:srgbClr val="000000"/>
                          </a:solidFill>
                          <a:latin typeface="TT Phobos"/>
                          <a:ea typeface="TT Phobos"/>
                          <a:cs typeface="TT Phobos"/>
                          <a:sym typeface="TT Phobos"/>
                        </a:rPr>
                        <a:t>Sachin Kumar Singh              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CL20250106019272103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</a:tr>
              <a:tr h="8572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1">
                          <a:solidFill>
                            <a:srgbClr val="000000"/>
                          </a:solidFill>
                          <a:latin typeface="TT Phobos"/>
                          <a:ea typeface="TT Phobos"/>
                          <a:cs typeface="TT Phobos"/>
                          <a:sym typeface="TT Phobos"/>
                        </a:rPr>
                        <a:t>Vinay Prabhakar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CL2025010601870917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572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1">
                          <a:solidFill>
                            <a:srgbClr val="000000"/>
                          </a:solidFill>
                          <a:latin typeface="TT Phobos"/>
                          <a:ea typeface="TT Phobos"/>
                          <a:cs typeface="TT Phobos"/>
                          <a:sym typeface="TT Phobos"/>
                        </a:rPr>
                        <a:t>Priyanshu Kumar Bhadani    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CL2025010601886345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496" y="-116683"/>
            <a:ext cx="18496496" cy="10398921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27506" y="1028700"/>
            <a:ext cx="4224492" cy="1244918"/>
            <a:chOff x="0" y="0"/>
            <a:chExt cx="5632657" cy="1659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2657" cy="1659890"/>
            </a:xfrm>
            <a:custGeom>
              <a:avLst/>
              <a:gdLst/>
              <a:ahLst/>
              <a:cxnLst/>
              <a:rect r="r" b="b" t="t" l="l"/>
              <a:pathLst>
                <a:path h="1659890" w="5632657">
                  <a:moveTo>
                    <a:pt x="0" y="0"/>
                  </a:moveTo>
                  <a:lnTo>
                    <a:pt x="5632657" y="0"/>
                  </a:lnTo>
                  <a:lnTo>
                    <a:pt x="5632657" y="1659890"/>
                  </a:lnTo>
                  <a:lnTo>
                    <a:pt x="0" y="1659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632657" cy="17075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b="true" sz="6000" strike="noStrike" u="none">
                  <a:solidFill>
                    <a:srgbClr val="FFD96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55427" y="1028700"/>
            <a:ext cx="5603873" cy="8229600"/>
          </a:xfrm>
          <a:custGeom>
            <a:avLst/>
            <a:gdLst/>
            <a:ahLst/>
            <a:cxnLst/>
            <a:rect r="r" b="b" t="t" l="l"/>
            <a:pathLst>
              <a:path h="8229600" w="5603873">
                <a:moveTo>
                  <a:pt x="0" y="0"/>
                </a:moveTo>
                <a:lnTo>
                  <a:pt x="5603873" y="0"/>
                </a:lnTo>
                <a:lnTo>
                  <a:pt x="56038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37" t="-56840" r="-269003" b="-256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81960"/>
            <a:ext cx="9635522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it?: 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 that generates descriptive captions for images.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it matters: 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accessibility, automates content tagging, and supports AI-driven applications.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 spc="25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model combining computer vision and natural language processing.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0813" y="0"/>
            <a:ext cx="19157552" cy="10287000"/>
            <a:chOff x="0" y="0"/>
            <a:chExt cx="24865228" cy="13351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65188" cy="13351890"/>
            </a:xfrm>
            <a:custGeom>
              <a:avLst/>
              <a:gdLst/>
              <a:ahLst/>
              <a:cxnLst/>
              <a:rect r="r" b="b" t="t" l="l"/>
              <a:pathLst>
                <a:path h="13351890" w="24865188">
                  <a:moveTo>
                    <a:pt x="0" y="0"/>
                  </a:moveTo>
                  <a:lnTo>
                    <a:pt x="24865188" y="0"/>
                  </a:lnTo>
                  <a:lnTo>
                    <a:pt x="24865188" y="13351890"/>
                  </a:lnTo>
                  <a:lnTo>
                    <a:pt x="0" y="13351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50" r="0" b="-23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72000" y="1028700"/>
            <a:ext cx="9144000" cy="1244918"/>
            <a:chOff x="0" y="0"/>
            <a:chExt cx="12192000" cy="1659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659890"/>
            </a:xfrm>
            <a:custGeom>
              <a:avLst/>
              <a:gdLst/>
              <a:ahLst/>
              <a:cxnLst/>
              <a:rect r="r" b="b" t="t" l="l"/>
              <a:pathLst>
                <a:path h="165989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659890"/>
                  </a:lnTo>
                  <a:lnTo>
                    <a:pt x="0" y="1659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192000" cy="17075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b="true" sz="6000" strike="noStrike" u="none">
                  <a:solidFill>
                    <a:srgbClr val="FFD96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Project Overview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11628" y="2458620"/>
            <a:ext cx="7161969" cy="5371477"/>
          </a:xfrm>
          <a:custGeom>
            <a:avLst/>
            <a:gdLst/>
            <a:ahLst/>
            <a:cxnLst/>
            <a:rect r="r" b="b" t="t" l="l"/>
            <a:pathLst>
              <a:path h="5371477" w="7161969">
                <a:moveTo>
                  <a:pt x="0" y="0"/>
                </a:moveTo>
                <a:lnTo>
                  <a:pt x="7161968" y="0"/>
                </a:lnTo>
                <a:lnTo>
                  <a:pt x="7161968" y="5371477"/>
                </a:lnTo>
                <a:lnTo>
                  <a:pt x="0" y="537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63753" y="5052526"/>
            <a:ext cx="999621" cy="321040"/>
            <a:chOff x="0" y="0"/>
            <a:chExt cx="263275" cy="845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275" cy="84554"/>
            </a:xfrm>
            <a:custGeom>
              <a:avLst/>
              <a:gdLst/>
              <a:ahLst/>
              <a:cxnLst/>
              <a:rect r="r" b="b" t="t" l="l"/>
              <a:pathLst>
                <a:path h="84554" w="263275">
                  <a:moveTo>
                    <a:pt x="0" y="0"/>
                  </a:moveTo>
                  <a:lnTo>
                    <a:pt x="263275" y="0"/>
                  </a:lnTo>
                  <a:lnTo>
                    <a:pt x="263275" y="84554"/>
                  </a:lnTo>
                  <a:lnTo>
                    <a:pt x="0" y="84554"/>
                  </a:lnTo>
                  <a:close/>
                </a:path>
              </a:pathLst>
            </a:custGeom>
            <a:solidFill>
              <a:srgbClr val="FFD9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3275" cy="141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624137"/>
            <a:ext cx="9304287" cy="387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 spc="28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 Used: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/ Keras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(ResNet)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for caption generation</a:t>
            </a:r>
          </a:p>
          <a:p>
            <a:pPr algn="l">
              <a:lnSpc>
                <a:spcPts val="4320"/>
              </a:lnSpc>
            </a:pPr>
            <a:r>
              <a:rPr lang="en-US" b="true" sz="3600" spc="28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Dataset:</a:t>
            </a: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Flickr8k</a:t>
            </a:r>
          </a:p>
          <a:p>
            <a:pPr algn="l">
              <a:lnSpc>
                <a:spcPts val="4320"/>
              </a:lnSpc>
            </a:pPr>
            <a:r>
              <a:rPr lang="en-US" b="true" sz="3600" spc="28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Approach:</a:t>
            </a:r>
            <a:r>
              <a:rPr lang="en-US" b="true" sz="3600" spc="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600" spc="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Encoder-Decoder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6843" y="5088975"/>
            <a:ext cx="853443" cy="21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9"/>
              </a:lnSpc>
            </a:pPr>
            <a:r>
              <a:rPr lang="en-US" sz="12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Tensorflow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0" y="1028700"/>
            <a:ext cx="9144000" cy="1244918"/>
            <a:chOff x="0" y="0"/>
            <a:chExt cx="12192000" cy="1659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659890"/>
            </a:xfrm>
            <a:custGeom>
              <a:avLst/>
              <a:gdLst/>
              <a:ahLst/>
              <a:cxnLst/>
              <a:rect r="r" b="b" t="t" l="l"/>
              <a:pathLst>
                <a:path h="165989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659890"/>
                  </a:lnTo>
                  <a:lnTo>
                    <a:pt x="0" y="1659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192000" cy="17075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Transformers Architecture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015" y="2273617"/>
            <a:ext cx="5733925" cy="7378656"/>
          </a:xfrm>
          <a:custGeom>
            <a:avLst/>
            <a:gdLst/>
            <a:ahLst/>
            <a:cxnLst/>
            <a:rect r="r" b="b" t="t" l="l"/>
            <a:pathLst>
              <a:path h="7378656" w="5733925">
                <a:moveTo>
                  <a:pt x="0" y="0"/>
                </a:moveTo>
                <a:lnTo>
                  <a:pt x="5733925" y="0"/>
                </a:lnTo>
                <a:lnTo>
                  <a:pt x="5733925" y="7378657"/>
                </a:lnTo>
                <a:lnTo>
                  <a:pt x="0" y="7378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92778" y="3752374"/>
            <a:ext cx="11301259" cy="5170326"/>
          </a:xfrm>
          <a:custGeom>
            <a:avLst/>
            <a:gdLst/>
            <a:ahLst/>
            <a:cxnLst/>
            <a:rect r="r" b="b" t="t" l="l"/>
            <a:pathLst>
              <a:path h="5170326" w="11301259">
                <a:moveTo>
                  <a:pt x="0" y="0"/>
                </a:moveTo>
                <a:lnTo>
                  <a:pt x="11301259" y="0"/>
                </a:lnTo>
                <a:lnTo>
                  <a:pt x="11301259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0" y="1028700"/>
            <a:ext cx="9144000" cy="1244918"/>
            <a:chOff x="0" y="0"/>
            <a:chExt cx="12192000" cy="1659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659890"/>
            </a:xfrm>
            <a:custGeom>
              <a:avLst/>
              <a:gdLst/>
              <a:ahLst/>
              <a:cxnLst/>
              <a:rect r="r" b="b" t="t" l="l"/>
              <a:pathLst>
                <a:path h="165989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659890"/>
                  </a:lnTo>
                  <a:lnTo>
                    <a:pt x="0" y="1659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192000" cy="17075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Attention is all you Need !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3768014"/>
            <a:ext cx="18288000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"The </a:t>
            </a:r>
            <a:r>
              <a:rPr lang="en-US" b="true" sz="6000">
                <a:solidFill>
                  <a:srgbClr val="FF57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tige</a:t>
            </a:r>
            <a:r>
              <a:rPr lang="en-US" b="true" sz="6000">
                <a:solidFill>
                  <a:srgbClr val="FF57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 </a:t>
            </a: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jumped out of a tree to get a drink because </a:t>
            </a:r>
            <a:r>
              <a:rPr lang="en-US" b="true" sz="6000">
                <a:solidFill>
                  <a:srgbClr val="FF57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it </a:t>
            </a: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was thirsty."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786" y="6946330"/>
            <a:ext cx="17216428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Self-attenti</a:t>
            </a: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 helps to determine relationships between different words and phrases in sentences.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2397" y="406241"/>
            <a:ext cx="10843207" cy="1244918"/>
            <a:chOff x="0" y="0"/>
            <a:chExt cx="14457609" cy="1659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57609" cy="1659890"/>
            </a:xfrm>
            <a:custGeom>
              <a:avLst/>
              <a:gdLst/>
              <a:ahLst/>
              <a:cxnLst/>
              <a:rect r="r" b="b" t="t" l="l"/>
              <a:pathLst>
                <a:path h="1659890" w="14457609">
                  <a:moveTo>
                    <a:pt x="0" y="0"/>
                  </a:moveTo>
                  <a:lnTo>
                    <a:pt x="14457609" y="0"/>
                  </a:lnTo>
                  <a:lnTo>
                    <a:pt x="14457609" y="1659890"/>
                  </a:lnTo>
                  <a:lnTo>
                    <a:pt x="0" y="1659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457609" cy="17075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Visualization of Embedding Space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16080" y="2037037"/>
            <a:ext cx="11776084" cy="7956814"/>
          </a:xfrm>
          <a:custGeom>
            <a:avLst/>
            <a:gdLst/>
            <a:ahLst/>
            <a:cxnLst/>
            <a:rect r="r" b="b" t="t" l="l"/>
            <a:pathLst>
              <a:path h="7956814" w="11776084">
                <a:moveTo>
                  <a:pt x="0" y="0"/>
                </a:moveTo>
                <a:lnTo>
                  <a:pt x="11776084" y="0"/>
                </a:lnTo>
                <a:lnTo>
                  <a:pt x="11776084" y="7956814"/>
                </a:lnTo>
                <a:lnTo>
                  <a:pt x="0" y="795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77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14742" y="2586356"/>
            <a:ext cx="15458516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Preprocessing: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Load images and captions, tokenize text.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Extraction: 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pre-trained CNN to extract image features.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Design: 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CNN (encoder) with Transformer (decoder).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Training: 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using sparse categorical cross-entropy loss.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 spc="31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BLEU score for caption quality.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4405" y="904875"/>
            <a:ext cx="447823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 spc="47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Methodology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78" y="0"/>
            <a:ext cx="18288952" cy="10282238"/>
            <a:chOff x="0" y="0"/>
            <a:chExt cx="24385270" cy="13709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5270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385270">
                  <a:moveTo>
                    <a:pt x="0" y="0"/>
                  </a:moveTo>
                  <a:lnTo>
                    <a:pt x="24385270" y="0"/>
                  </a:lnTo>
                  <a:lnTo>
                    <a:pt x="24385270" y="13709650"/>
                  </a:lnTo>
                  <a:lnTo>
                    <a:pt x="0" y="137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46584" y="2257515"/>
            <a:ext cx="11031770" cy="547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 (Simplified):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Input Image → CNN (e.g., ResNet) → Feature Vector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Vector → RNN/LSTM/Transformer → Caption Output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spc="31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Components: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spc="3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CNN: 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Extracts spatial features from images.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spc="3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RNN/Transformer: </a:t>
            </a:r>
            <a:r>
              <a:rPr lang="en-US" sz="3999" spc="3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sequential text output.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72914" y="961789"/>
            <a:ext cx="5337969" cy="8011962"/>
          </a:xfrm>
          <a:custGeom>
            <a:avLst/>
            <a:gdLst/>
            <a:ahLst/>
            <a:cxnLst/>
            <a:rect r="r" b="b" t="t" l="l"/>
            <a:pathLst>
              <a:path h="8011962" w="5337969">
                <a:moveTo>
                  <a:pt x="0" y="0"/>
                </a:moveTo>
                <a:lnTo>
                  <a:pt x="5337969" y="0"/>
                </a:lnTo>
                <a:lnTo>
                  <a:pt x="5337969" y="8011961"/>
                </a:lnTo>
                <a:lnTo>
                  <a:pt x="0" y="8011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821475" y="6364211"/>
            <a:ext cx="1784906" cy="469726"/>
            <a:chOff x="0" y="0"/>
            <a:chExt cx="470099" cy="123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0099" cy="123714"/>
            </a:xfrm>
            <a:custGeom>
              <a:avLst/>
              <a:gdLst/>
              <a:ahLst/>
              <a:cxnLst/>
              <a:rect r="r" b="b" t="t" l="l"/>
              <a:pathLst>
                <a:path h="123714" w="470099">
                  <a:moveTo>
                    <a:pt x="0" y="0"/>
                  </a:moveTo>
                  <a:lnTo>
                    <a:pt x="470099" y="0"/>
                  </a:lnTo>
                  <a:lnTo>
                    <a:pt x="470099" y="123714"/>
                  </a:lnTo>
                  <a:lnTo>
                    <a:pt x="0" y="123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0099" cy="161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Transformers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55912" y="525780"/>
            <a:ext cx="6160815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FFD9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DAGld29OGcg</dc:identifier>
  <dcterms:modified xsi:type="dcterms:W3CDTF">2011-08-01T06:04:30Z</dcterms:modified>
  <cp:revision>1</cp:revision>
  <dc:title>Automatically Generating Captions for Images Using Deep Learning</dc:title>
</cp:coreProperties>
</file>